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8" r:id="rId12"/>
    <p:sldId id="266" r:id="rId13"/>
    <p:sldId id="267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6" r:id="rId31"/>
    <p:sldId id="285" r:id="rId32"/>
    <p:sldId id="287" r:id="rId33"/>
    <p:sldId id="289" r:id="rId34"/>
    <p:sldId id="290" r:id="rId35"/>
    <p:sldId id="291" r:id="rId36"/>
    <p:sldId id="292" r:id="rId37"/>
    <p:sldId id="293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070"/>
    <p:restoredTop sz="94648"/>
  </p:normalViewPr>
  <p:slideViewPr>
    <p:cSldViewPr snapToGrid="0" snapToObjects="1">
      <p:cViewPr varScale="1">
        <p:scale>
          <a:sx n="76" d="100"/>
          <a:sy n="76" d="100"/>
        </p:scale>
        <p:origin x="216" y="1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37E047-478A-E44A-9AC6-CE0C3F2FD6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AA1D85-7459-9947-9B06-D4E02ABE16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F12694-4776-C74B-ACA7-FB9152D29C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6F594-2319-384E-B338-97933ED39875}" type="datetimeFigureOut">
              <a:rPr lang="en-US" smtClean="0"/>
              <a:t>3/14/18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50160F-B122-8D46-8326-6258043A92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68C2FB-5BEE-7048-B984-50FD9958E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1DA98-366A-E74A-9E62-CE1521B4A3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1739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F71834-4D30-9C47-902B-355A0AE135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C0420F3-E1B4-2D49-8735-E8B4500F5E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E16FA7-516B-1848-877C-1FCC98DF02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6F594-2319-384E-B338-97933ED39875}" type="datetimeFigureOut">
              <a:rPr lang="en-US" smtClean="0"/>
              <a:t>3/14/18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52A3E4-8319-AC42-8D6E-1B0EB8333B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4D628F-9311-A541-8DD2-87EC8D7696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1DA98-366A-E74A-9E62-CE1521B4A3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2078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3E10C2-FA1B-6340-8DB2-F1096B9A2DD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62413F8-838F-9445-8A63-7405D30DBE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9C8D72-1D1C-7241-AA2C-CACDB7BB74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6F594-2319-384E-B338-97933ED39875}" type="datetimeFigureOut">
              <a:rPr lang="en-US" smtClean="0"/>
              <a:t>3/14/18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DB922A-BBF1-D844-A6E3-202E43923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8636AC-5093-964F-B22F-8FCE33E1CF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1DA98-366A-E74A-9E62-CE1521B4A3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8170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EACE2-9F77-9B49-9A6F-5FDC46886D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5270C3-6B89-0E40-BE7D-E8F652F9C8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B74324-2398-2B42-9F1D-2EF9E84A33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6F594-2319-384E-B338-97933ED39875}" type="datetimeFigureOut">
              <a:rPr lang="en-US" smtClean="0"/>
              <a:t>3/14/18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21ADEC-00CF-5F45-AD82-236E37BA3B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39B656-D442-5D4D-93F6-411CF0C25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1DA98-366A-E74A-9E62-CE1521B4A3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0315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4517A-B034-FF42-ABDA-F84F13A508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B2ED62-ED68-0F48-8FC1-1623DD59D6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0F0752-6050-DE4F-A990-AD9DD3344D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6F594-2319-384E-B338-97933ED39875}" type="datetimeFigureOut">
              <a:rPr lang="en-US" smtClean="0"/>
              <a:t>3/14/18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C66A83-2E6B-A04E-A445-52DF3094D8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821CF1-5B39-0143-BF9A-F3195CA90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1DA98-366A-E74A-9E62-CE1521B4A3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6136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366C82-363A-7D46-91B7-77D96A0CB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2D1C92-DF8C-5B47-B8C9-0566205F19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140DFA-D3EA-A041-91D1-2E950119DB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F3823F-FF26-1D4A-9370-6865F29052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6F594-2319-384E-B338-97933ED39875}" type="datetimeFigureOut">
              <a:rPr lang="en-US" smtClean="0"/>
              <a:t>3/14/18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3DB38C-75A3-CB44-80B5-E41BC3B389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EB4207-DFC8-0543-A789-6B80DE041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1DA98-366A-E74A-9E62-CE1521B4A3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0448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7CE38F-1CA6-6542-90D5-56A787259A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669B18-4C90-B44D-BB0C-397F83F4CA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185ECB-A76F-9B4B-9D39-9B53D0529F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BE31C7A-CB6C-DB4E-A3F6-F472ED17B16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3908A6D-4827-3A4E-86C7-C2765B725BD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B95D5AF-C383-9044-83DB-7520FBF017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6F594-2319-384E-B338-97933ED39875}" type="datetimeFigureOut">
              <a:rPr lang="en-US" smtClean="0"/>
              <a:t>3/14/18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85032D1-0A3A-E741-96E1-58976BF751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16D1EBD-0A8D-9645-A998-4270453080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1DA98-366A-E74A-9E62-CE1521B4A3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196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2539D-E7FE-B04A-B3EC-305D465DBF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6F07C07-F382-8341-B985-D264018B14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6F594-2319-384E-B338-97933ED39875}" type="datetimeFigureOut">
              <a:rPr lang="en-US" smtClean="0"/>
              <a:t>3/14/18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8048D6-64B0-7D4B-A82B-243D4F6976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B8F022-76A6-0A45-A8D7-3D840107D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1DA98-366A-E74A-9E62-CE1521B4A3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2376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36B2652-7754-0846-9EC2-C102E898EE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6F594-2319-384E-B338-97933ED39875}" type="datetimeFigureOut">
              <a:rPr lang="en-US" smtClean="0"/>
              <a:t>3/14/18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1ADAA02-90E2-5841-BB12-6069BEC97B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560BE4-7A50-6A4C-B9EF-87AA93D6A7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1DA98-366A-E74A-9E62-CE1521B4A3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2408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93D46-594D-2540-BC42-CD4FD2B22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FA6A16-F419-3B47-87FF-EA61231911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DCEEE9-B7CA-5F4C-B761-D1DC9AA981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2FAB3A-283C-0E4C-9AD8-6E1975726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6F594-2319-384E-B338-97933ED39875}" type="datetimeFigureOut">
              <a:rPr lang="en-US" smtClean="0"/>
              <a:t>3/14/18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590C84-F5D3-F340-AE2E-AB0BF5748C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58593E-A988-304C-BD50-7C534FFB1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1DA98-366A-E74A-9E62-CE1521B4A3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69842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F60747-8990-7042-B98C-CB4D5D5771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1DFAA9F-693B-BF4A-B258-B67A0430D8D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E1509F-E26C-9B4E-A2E3-6458B2A20E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93814D-BBE0-214F-8989-58F0E8F4F4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6F594-2319-384E-B338-97933ED39875}" type="datetimeFigureOut">
              <a:rPr lang="en-US" smtClean="0"/>
              <a:t>3/14/18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E053F5-1BC8-254E-8B23-94B29D9DA0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2DDD4E-637F-8A49-B777-AB0B96A1E2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1DA98-366A-E74A-9E62-CE1521B4A3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9359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4494CD6-E98E-A04C-B21A-1FF5CFBCE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E469E7-04EE-C34F-BB93-E1AAD3E03B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80F041-6077-F046-9F33-CB5D2ABA7A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B6F594-2319-384E-B338-97933ED39875}" type="datetimeFigureOut">
              <a:rPr lang="en-US" smtClean="0"/>
              <a:t>3/14/18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6E7844-8CE5-6047-9E9C-4FA3656E72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BF28DD-F30E-2E47-A6A7-7B4F56A888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C1DA98-366A-E74A-9E62-CE1521B4A3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8624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download.docker.com/win/stable/Docker%20for%20Windows%20Installer.exe" TargetMode="External"/><Relationship Id="rId2" Type="http://schemas.openxmlformats.org/officeDocument/2006/relationships/hyperlink" Target="https://docs.docker.com/docker-for-mac/install/#download-docker-for-mac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888719-3AFB-7D40-811D-49F6839A66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018207-B605-7545-A5F8-BBC980D58D0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http://qconsf2017intro.container.training/#372</a:t>
            </a:r>
          </a:p>
        </p:txBody>
      </p:sp>
    </p:spTree>
    <p:extLst>
      <p:ext uri="{BB962C8B-B14F-4D97-AF65-F5344CB8AC3E}">
        <p14:creationId xmlns:p14="http://schemas.microsoft.com/office/powerpoint/2010/main" val="838632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0AAA57-0F64-2746-A49E-019FC5443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an image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94210E-E282-C84A-9E65-EE366D0DB0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Image = files + metadata</a:t>
            </a:r>
          </a:p>
          <a:p>
            <a:r>
              <a:rPr lang="en-US" dirty="0"/>
              <a:t>Images are made of </a:t>
            </a:r>
            <a:r>
              <a:rPr lang="en-US" i="1" dirty="0"/>
              <a:t>layers</a:t>
            </a:r>
            <a:r>
              <a:rPr lang="en-US" dirty="0"/>
              <a:t>, conceptually stacked on top of each other.</a:t>
            </a:r>
          </a:p>
          <a:p>
            <a:pPr lvl="1"/>
            <a:r>
              <a:rPr lang="en-US" dirty="0"/>
              <a:t>Each layer can add, change, and remove files and/or metadata.</a:t>
            </a:r>
          </a:p>
          <a:p>
            <a:r>
              <a:rPr lang="en-US" dirty="0"/>
              <a:t>Images can share layers to optimize disk usage, transfer times, and memory use.</a:t>
            </a:r>
          </a:p>
          <a:p>
            <a:r>
              <a:rPr lang="en-US" b="1" dirty="0"/>
              <a:t>The images are a read-only filesystem.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9626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6EB12A-9639-3348-A15F-B4E9B5CF5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Object-oriented programming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D61788-89D2-B34D-9E7F-16EFA5DC1C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Images are conceptually similar to </a:t>
            </a:r>
            <a:r>
              <a:rPr lang="en-US" i="1" dirty="0"/>
              <a:t>classes</a:t>
            </a:r>
            <a:r>
              <a:rPr lang="en-US" dirty="0"/>
              <a:t>.</a:t>
            </a:r>
          </a:p>
          <a:p>
            <a:r>
              <a:rPr lang="en-US" dirty="0"/>
              <a:t>Layers are conceptually similar to </a:t>
            </a:r>
            <a:r>
              <a:rPr lang="en-US" i="1" dirty="0"/>
              <a:t>inheritance</a:t>
            </a:r>
            <a:r>
              <a:rPr lang="en-US" dirty="0"/>
              <a:t>.</a:t>
            </a:r>
          </a:p>
          <a:p>
            <a:r>
              <a:rPr lang="en-US" dirty="0"/>
              <a:t>Containers are conceptually similar to </a:t>
            </a:r>
            <a:r>
              <a:rPr lang="en-US" i="1" dirty="0"/>
              <a:t>instances</a:t>
            </a:r>
            <a:r>
              <a:rPr lang="en-US" dirty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37945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B9B977-7325-6345-8CF1-B1576C4B8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an image looks like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75059F7-FD57-4243-964D-656C8050E5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76932" y="1825625"/>
            <a:ext cx="6238136" cy="4351338"/>
          </a:xfrm>
        </p:spPr>
      </p:pic>
    </p:spTree>
    <p:extLst>
      <p:ext uri="{BB962C8B-B14F-4D97-AF65-F5344CB8AC3E}">
        <p14:creationId xmlns:p14="http://schemas.microsoft.com/office/powerpoint/2010/main" val="34233971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032A63-AD72-3846-B391-8F7E5D584C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can I see my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2507E4-A62C-0E48-9D05-AA4C7691B8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docker</a:t>
            </a:r>
            <a:r>
              <a:rPr lang="en-US" dirty="0"/>
              <a:t> images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2C2DC4D-E102-E042-BC8F-E70E774224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055" y="2322786"/>
            <a:ext cx="9795641" cy="3989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6104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5D7EF3-7BE2-214A-B9CD-1DBE94FFC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Wait a minute…The image is read-only???!!!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84B671-A269-0F45-9082-3BE898F4AA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can we change and image?</a:t>
            </a:r>
          </a:p>
          <a:p>
            <a:pPr lvl="1"/>
            <a:r>
              <a:rPr lang="en-US" dirty="0"/>
              <a:t>We don't.</a:t>
            </a:r>
          </a:p>
          <a:p>
            <a:r>
              <a:rPr lang="en-US" dirty="0"/>
              <a:t>We create a new container from that image.</a:t>
            </a:r>
          </a:p>
          <a:p>
            <a:r>
              <a:rPr lang="en-US" dirty="0"/>
              <a:t>Then we make changes to that container.</a:t>
            </a:r>
          </a:p>
          <a:p>
            <a:r>
              <a:rPr lang="en-US" dirty="0"/>
              <a:t>When we are satisfied with those changes, we transform them into a new layer.</a:t>
            </a:r>
          </a:p>
          <a:p>
            <a:r>
              <a:rPr lang="en-US" dirty="0"/>
              <a:t>A new image is created by stacking the new layer on top of the old image.</a:t>
            </a:r>
          </a:p>
        </p:txBody>
      </p:sp>
    </p:spTree>
    <p:extLst>
      <p:ext uri="{BB962C8B-B14F-4D97-AF65-F5344CB8AC3E}">
        <p14:creationId xmlns:p14="http://schemas.microsoft.com/office/powerpoint/2010/main" val="13305043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B29EC-8492-8E4A-AF5C-F33395957C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update an image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EEF5B7-1832-8945-9B98-C20F3EAAEB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err="1"/>
              <a:t>docker</a:t>
            </a:r>
            <a:r>
              <a:rPr lang="en-US" b="1" dirty="0"/>
              <a:t> commit</a:t>
            </a:r>
          </a:p>
          <a:p>
            <a:pPr lvl="1"/>
            <a:r>
              <a:rPr lang="en-US" dirty="0"/>
              <a:t>Saves all the changes made to a container into a new layer.</a:t>
            </a:r>
          </a:p>
          <a:p>
            <a:pPr lvl="1"/>
            <a:r>
              <a:rPr lang="en-US" dirty="0"/>
              <a:t>Creates a new image (effectively a copy of the container).</a:t>
            </a:r>
          </a:p>
          <a:p>
            <a:r>
              <a:rPr lang="en-US" b="1" dirty="0" err="1"/>
              <a:t>docker</a:t>
            </a:r>
            <a:r>
              <a:rPr lang="en-US" b="1" dirty="0"/>
              <a:t> build</a:t>
            </a:r>
          </a:p>
          <a:p>
            <a:pPr lvl="1"/>
            <a:r>
              <a:rPr lang="en-US" dirty="0"/>
              <a:t>Performs a repeatable build sequence.</a:t>
            </a:r>
          </a:p>
          <a:p>
            <a:pPr lvl="1"/>
            <a:r>
              <a:rPr lang="en-US" dirty="0"/>
              <a:t>This is the preferred method!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13623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C9971-6F76-C34A-8E7E-66948C620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Dockerfile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4159FD-6184-7F40-8168-C84321BFDB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vi </a:t>
            </a:r>
            <a:r>
              <a:rPr lang="en-US" b="1" dirty="0" err="1"/>
              <a:t>dockerfile</a:t>
            </a:r>
            <a:endParaRPr lang="en-US" b="1" dirty="0"/>
          </a:p>
          <a:p>
            <a:pPr lvl="1"/>
            <a:r>
              <a:rPr lang="en-US" dirty="0"/>
              <a:t>Inside the file copy:</a:t>
            </a:r>
          </a:p>
          <a:p>
            <a:pPr lvl="2"/>
            <a:r>
              <a:rPr lang="en-US" dirty="0"/>
              <a:t>FROM </a:t>
            </a:r>
            <a:r>
              <a:rPr lang="en-US" dirty="0" err="1"/>
              <a:t>ubuntu</a:t>
            </a:r>
            <a:endParaRPr lang="en-US" dirty="0"/>
          </a:p>
          <a:p>
            <a:pPr lvl="2"/>
            <a:r>
              <a:rPr lang="en-US" dirty="0"/>
              <a:t>RUN apt-get update</a:t>
            </a:r>
          </a:p>
          <a:p>
            <a:pPr lvl="2"/>
            <a:r>
              <a:rPr lang="en-US" dirty="0"/>
              <a:t>RUN apt-get install </a:t>
            </a:r>
            <a:r>
              <a:rPr lang="en-US" dirty="0" err="1"/>
              <a:t>figlet</a:t>
            </a:r>
            <a:endParaRPr lang="en-US" dirty="0"/>
          </a:p>
          <a:p>
            <a:pPr lvl="1"/>
            <a:r>
              <a:rPr lang="en-US" dirty="0"/>
              <a:t>Save the file</a:t>
            </a:r>
          </a:p>
          <a:p>
            <a:r>
              <a:rPr lang="en-US" b="1" dirty="0" err="1"/>
              <a:t>docker</a:t>
            </a:r>
            <a:r>
              <a:rPr lang="en-US" b="1" dirty="0"/>
              <a:t> build -t </a:t>
            </a:r>
            <a:r>
              <a:rPr lang="en-US" b="1" dirty="0" err="1"/>
              <a:t>figlet</a:t>
            </a:r>
            <a:r>
              <a:rPr lang="en-US" b="1" dirty="0"/>
              <a:t> .</a:t>
            </a:r>
          </a:p>
          <a:p>
            <a:r>
              <a:rPr lang="en-US" b="1" dirty="0" err="1"/>
              <a:t>docker</a:t>
            </a:r>
            <a:r>
              <a:rPr lang="en-US" b="1" dirty="0"/>
              <a:t> images</a:t>
            </a:r>
          </a:p>
          <a:p>
            <a:r>
              <a:rPr lang="en-US" b="1" dirty="0" err="1"/>
              <a:t>docker</a:t>
            </a:r>
            <a:r>
              <a:rPr lang="en-US" b="1" dirty="0"/>
              <a:t> run -</a:t>
            </a:r>
            <a:r>
              <a:rPr lang="en-US" b="1" dirty="0" err="1"/>
              <a:t>ti</a:t>
            </a:r>
            <a:r>
              <a:rPr lang="en-US" b="1" dirty="0"/>
              <a:t> </a:t>
            </a:r>
            <a:r>
              <a:rPr lang="en-US" b="1" dirty="0" err="1"/>
              <a:t>figlet</a:t>
            </a:r>
            <a:r>
              <a:rPr lang="en-US" b="1" dirty="0"/>
              <a:t> </a:t>
            </a:r>
            <a:r>
              <a:rPr lang="en-US" b="1" dirty="0" err="1"/>
              <a:t>figlet</a:t>
            </a:r>
            <a:r>
              <a:rPr lang="en-US" b="1" dirty="0"/>
              <a:t> HELLO</a:t>
            </a:r>
          </a:p>
        </p:txBody>
      </p:sp>
    </p:spTree>
    <p:extLst>
      <p:ext uri="{BB962C8B-B14F-4D97-AF65-F5344CB8AC3E}">
        <p14:creationId xmlns:p14="http://schemas.microsoft.com/office/powerpoint/2010/main" val="14359991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6822B-5320-CD4F-827C-79B7243FB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Extending </a:t>
            </a:r>
            <a:r>
              <a:rPr lang="en-US" dirty="0" err="1"/>
              <a:t>Dockerfile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C362E4-96CE-294D-804B-EE31DDC139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the container is normally one process can we add that process into the image?</a:t>
            </a:r>
          </a:p>
          <a:p>
            <a:r>
              <a:rPr lang="en-US" dirty="0"/>
              <a:t>Using </a:t>
            </a:r>
            <a:r>
              <a:rPr lang="en-US" b="1" dirty="0"/>
              <a:t>CMD</a:t>
            </a:r>
            <a:r>
              <a:rPr lang="en-US" dirty="0"/>
              <a:t> and </a:t>
            </a:r>
            <a:r>
              <a:rPr lang="en-US" b="1" dirty="0"/>
              <a:t>ENTRYPOINT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These commands allow us to set the default command to run in a container.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84922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2113F1-10A2-D849-B768-6102641FA9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</a:t>
            </a:r>
            <a:r>
              <a:rPr lang="en-US" dirty="0" err="1"/>
              <a:t>Dockefile</a:t>
            </a:r>
            <a:r>
              <a:rPr lang="en-US" dirty="0"/>
              <a:t> with processes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1BAEE6-5E97-8342-B1D8-DC6E9C40DD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the previous </a:t>
            </a:r>
            <a:r>
              <a:rPr lang="en-US" dirty="0" err="1"/>
              <a:t>dockerfile</a:t>
            </a:r>
            <a:r>
              <a:rPr lang="en-US" dirty="0"/>
              <a:t> add at the end:</a:t>
            </a:r>
          </a:p>
          <a:p>
            <a:pPr lvl="1"/>
            <a:r>
              <a:rPr lang="en-US" dirty="0"/>
              <a:t>CMD </a:t>
            </a:r>
            <a:r>
              <a:rPr lang="en-US" dirty="0" err="1"/>
              <a:t>figlet</a:t>
            </a:r>
            <a:r>
              <a:rPr lang="en-US" dirty="0"/>
              <a:t> HELLO</a:t>
            </a:r>
          </a:p>
          <a:p>
            <a:r>
              <a:rPr lang="en-US" dirty="0"/>
              <a:t>Save the file.</a:t>
            </a:r>
          </a:p>
          <a:p>
            <a:r>
              <a:rPr lang="en-US" b="1" dirty="0" err="1"/>
              <a:t>docker</a:t>
            </a:r>
            <a:r>
              <a:rPr lang="en-US" b="1" dirty="0"/>
              <a:t> build -t </a:t>
            </a:r>
            <a:r>
              <a:rPr lang="en-US" b="1" dirty="0" err="1"/>
              <a:t>figlet-cmd</a:t>
            </a:r>
            <a:r>
              <a:rPr lang="en-US" b="1" dirty="0"/>
              <a:t> .</a:t>
            </a:r>
          </a:p>
          <a:p>
            <a:r>
              <a:rPr lang="en-US" b="1" dirty="0" err="1"/>
              <a:t>docker</a:t>
            </a:r>
            <a:r>
              <a:rPr lang="en-US" b="1" dirty="0"/>
              <a:t> run -</a:t>
            </a:r>
            <a:r>
              <a:rPr lang="en-US" b="1" dirty="0" err="1"/>
              <a:t>ti</a:t>
            </a:r>
            <a:r>
              <a:rPr lang="en-US" b="1" dirty="0"/>
              <a:t> </a:t>
            </a:r>
            <a:r>
              <a:rPr lang="en-US" b="1" dirty="0" err="1"/>
              <a:t>figlet-cmd</a:t>
            </a:r>
            <a:endParaRPr lang="en-US" b="1" dirty="0"/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56485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060915-6AA1-0E47-A8A6-99363EAB8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CMD vs ENTRYPOINT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AA8C72-E042-A641-B8A1-57C00C34BF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CMD is the last resort to execute a process, if no process is specified during the container creation (</a:t>
            </a:r>
            <a:r>
              <a:rPr lang="en-US" dirty="0" err="1"/>
              <a:t>docker</a:t>
            </a:r>
            <a:r>
              <a:rPr lang="en-US" dirty="0"/>
              <a:t> run -it </a:t>
            </a:r>
            <a:r>
              <a:rPr lang="en-US" dirty="0" err="1"/>
              <a:t>figlet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bash</a:t>
            </a:r>
            <a:r>
              <a:rPr lang="en-US" dirty="0"/>
              <a:t>) or no ENTRYPOINT is specified the CMD process is used.</a:t>
            </a:r>
          </a:p>
          <a:p>
            <a:r>
              <a:rPr lang="en-US" dirty="0"/>
              <a:t>CMD can complement ENTRYPOINT, if both are specified the ENTRYPOINT is the command while the CMD is the argument of the command. For example using:</a:t>
            </a:r>
          </a:p>
          <a:p>
            <a:pPr lvl="1"/>
            <a:r>
              <a:rPr lang="en-US" dirty="0"/>
              <a:t>ENTRYPOINT ["</a:t>
            </a:r>
            <a:r>
              <a:rPr lang="en-US" dirty="0" err="1"/>
              <a:t>figlet</a:t>
            </a:r>
            <a:r>
              <a:rPr lang="en-US" dirty="0"/>
              <a:t>", "-f", "script"]</a:t>
            </a:r>
          </a:p>
          <a:p>
            <a:pPr lvl="1"/>
            <a:r>
              <a:rPr lang="en-US" dirty="0"/>
              <a:t>CMD ["hello world"]</a:t>
            </a:r>
          </a:p>
          <a:p>
            <a:r>
              <a:rPr lang="en-US" dirty="0"/>
              <a:t>Is going to print: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AEA2F0-B2E3-B849-B832-F313CB3977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579" y="1387365"/>
            <a:ext cx="10310650" cy="4561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067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FEE6B-D735-FE43-A0A4-9BE6066940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installation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243B36-D3EE-3F40-BEE7-FF6955EB7E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Download the installation </a:t>
            </a:r>
            <a:r>
              <a:rPr lang="en-US" dirty="0">
                <a:hlinkClick r:id="rId2"/>
              </a:rPr>
              <a:t>file</a:t>
            </a:r>
            <a:r>
              <a:rPr lang="en-US" dirty="0"/>
              <a:t> for MAC-OSX.</a:t>
            </a:r>
          </a:p>
          <a:p>
            <a:r>
              <a:rPr lang="en-US" dirty="0"/>
              <a:t>Download the installation </a:t>
            </a:r>
            <a:r>
              <a:rPr lang="en-US" dirty="0">
                <a:hlinkClick r:id="rId3"/>
              </a:rPr>
              <a:t>file</a:t>
            </a:r>
            <a:r>
              <a:rPr lang="en-US" dirty="0"/>
              <a:t> for Windows.</a:t>
            </a:r>
          </a:p>
        </p:txBody>
      </p:sp>
    </p:spTree>
    <p:extLst>
      <p:ext uri="{BB962C8B-B14F-4D97-AF65-F5344CB8AC3E}">
        <p14:creationId xmlns:p14="http://schemas.microsoft.com/office/powerpoint/2010/main" val="25734757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5957D-A547-DF42-B76C-5FBFE2049F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Overriding parameters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CB4A17-73FF-D44B-B88F-9B8282445F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Executing </a:t>
            </a:r>
            <a:r>
              <a:rPr lang="en-US" b="1" dirty="0" err="1"/>
              <a:t>docker</a:t>
            </a:r>
            <a:r>
              <a:rPr lang="en-US" b="1" dirty="0"/>
              <a:t> run </a:t>
            </a:r>
            <a:r>
              <a:rPr lang="en-US" b="1" dirty="0" err="1"/>
              <a:t>figlet</a:t>
            </a:r>
            <a:r>
              <a:rPr lang="en-US" b="1" dirty="0"/>
              <a:t> </a:t>
            </a:r>
            <a:r>
              <a:rPr lang="en-US" b="1" dirty="0" err="1"/>
              <a:t>hola</a:t>
            </a:r>
            <a:r>
              <a:rPr lang="en-US" b="1" dirty="0"/>
              <a:t> </a:t>
            </a:r>
            <a:r>
              <a:rPr lang="en-US" b="1" dirty="0" err="1"/>
              <a:t>mundo</a:t>
            </a:r>
            <a:r>
              <a:rPr lang="en-US" b="1" dirty="0"/>
              <a:t> </a:t>
            </a:r>
            <a:r>
              <a:rPr lang="en-US" dirty="0"/>
              <a:t>on the same image:</a:t>
            </a:r>
          </a:p>
          <a:p>
            <a:endParaRPr lang="en-US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2AC115-2EC3-8749-B052-A9FC77AB0D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363" y="2304078"/>
            <a:ext cx="11001376" cy="3296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163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0BAE44-C6B4-C549-A17C-20856D3A4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I copy my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329CB6-0F24-A940-8873-396A338EFB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good is a container if we can not copy our own files.</a:t>
            </a:r>
          </a:p>
          <a:p>
            <a:r>
              <a:rPr lang="en-US" dirty="0"/>
              <a:t>For the purpose the </a:t>
            </a:r>
            <a:r>
              <a:rPr lang="en-US" b="1" dirty="0"/>
              <a:t>COPY SOURCE DESTINATION </a:t>
            </a:r>
            <a:r>
              <a:rPr lang="en-US" dirty="0"/>
              <a:t>command exist.</a:t>
            </a:r>
          </a:p>
          <a:p>
            <a:r>
              <a:rPr lang="en-US" dirty="0"/>
              <a:t>A </a:t>
            </a:r>
            <a:r>
              <a:rPr lang="en-US" i="1" dirty="0"/>
              <a:t>build context</a:t>
            </a:r>
            <a:r>
              <a:rPr lang="en-US" dirty="0"/>
              <a:t> is needed</a:t>
            </a:r>
          </a:p>
          <a:p>
            <a:r>
              <a:rPr lang="en-US" dirty="0"/>
              <a:t>IMPORTANT: the </a:t>
            </a:r>
            <a:r>
              <a:rPr lang="en-US" i="1" dirty="0"/>
              <a:t>build context</a:t>
            </a:r>
            <a:r>
              <a:rPr lang="en-US" dirty="0"/>
              <a:t> is the directory containing the </a:t>
            </a:r>
            <a:r>
              <a:rPr lang="en-US" dirty="0" err="1"/>
              <a:t>Dockerfile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664380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BD34D-999E-9949-BEF5-44A3F00448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NGINX image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C615DB-E99D-394B-8553-E64D202446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Create a new </a:t>
            </a:r>
            <a:r>
              <a:rPr lang="en-US" dirty="0" err="1"/>
              <a:t>dockerfile-nginx</a:t>
            </a:r>
            <a:r>
              <a:rPr lang="en-US" dirty="0"/>
              <a:t> with the following information:</a:t>
            </a:r>
          </a:p>
          <a:p>
            <a:pPr lvl="1"/>
            <a:r>
              <a:rPr lang="en-US" dirty="0"/>
              <a:t>FROM nginx:1.13-alpine</a:t>
            </a:r>
          </a:p>
          <a:p>
            <a:pPr lvl="1"/>
            <a:r>
              <a:rPr lang="en-US" dirty="0"/>
              <a:t>COPY </a:t>
            </a:r>
            <a:r>
              <a:rPr lang="en-US" dirty="0" err="1"/>
              <a:t>nginx-conf</a:t>
            </a:r>
            <a:r>
              <a:rPr lang="en-US" dirty="0"/>
              <a:t>/</a:t>
            </a:r>
            <a:r>
              <a:rPr lang="en-US" dirty="0" err="1"/>
              <a:t>index.html</a:t>
            </a:r>
            <a:r>
              <a:rPr lang="en-US" dirty="0"/>
              <a:t> /</a:t>
            </a:r>
            <a:r>
              <a:rPr lang="en-US" dirty="0" err="1"/>
              <a:t>usr</a:t>
            </a:r>
            <a:r>
              <a:rPr lang="en-US" dirty="0"/>
              <a:t>/share/</a:t>
            </a:r>
            <a:r>
              <a:rPr lang="en-US" dirty="0" err="1"/>
              <a:t>nginx</a:t>
            </a:r>
            <a:r>
              <a:rPr lang="en-US" dirty="0"/>
              <a:t>/html/</a:t>
            </a:r>
          </a:p>
          <a:p>
            <a:r>
              <a:rPr lang="en-US" dirty="0"/>
              <a:t>Create a new directory:</a:t>
            </a:r>
          </a:p>
          <a:p>
            <a:pPr lvl="1"/>
            <a:r>
              <a:rPr lang="en-US" b="1" dirty="0" err="1"/>
              <a:t>mkdir</a:t>
            </a:r>
            <a:r>
              <a:rPr lang="en-US" b="1" dirty="0"/>
              <a:t> </a:t>
            </a:r>
            <a:r>
              <a:rPr lang="en-US" b="1" dirty="0" err="1"/>
              <a:t>nginx-conf</a:t>
            </a:r>
            <a:endParaRPr lang="en-US" b="1" dirty="0"/>
          </a:p>
          <a:p>
            <a:r>
              <a:rPr lang="en-US" dirty="0"/>
              <a:t>Create an index:</a:t>
            </a:r>
          </a:p>
          <a:p>
            <a:pPr lvl="1"/>
            <a:r>
              <a:rPr lang="en-US" b="1" dirty="0"/>
              <a:t>echo "HELLO PRESIDIO" &gt;&gt; </a:t>
            </a:r>
            <a:r>
              <a:rPr lang="en-US" b="1" dirty="0" err="1"/>
              <a:t>nginx-conf</a:t>
            </a:r>
            <a:r>
              <a:rPr lang="en-US" b="1" dirty="0"/>
              <a:t>/</a:t>
            </a:r>
            <a:r>
              <a:rPr lang="en-US" b="1" dirty="0" err="1"/>
              <a:t>index.html</a:t>
            </a:r>
            <a:endParaRPr lang="en-US" b="1" dirty="0"/>
          </a:p>
          <a:p>
            <a:r>
              <a:rPr lang="en-US" dirty="0"/>
              <a:t>Build the image and name the image </a:t>
            </a:r>
            <a:r>
              <a:rPr lang="en-US" dirty="0" err="1"/>
              <a:t>mynginx</a:t>
            </a:r>
            <a:r>
              <a:rPr lang="en-US" dirty="0"/>
              <a:t>.</a:t>
            </a:r>
          </a:p>
          <a:p>
            <a:pPr lvl="1"/>
            <a:r>
              <a:rPr lang="en-US" b="1" dirty="0" err="1"/>
              <a:t>docker</a:t>
            </a:r>
            <a:r>
              <a:rPr lang="en-US" b="1" dirty="0"/>
              <a:t> build -f </a:t>
            </a:r>
            <a:r>
              <a:rPr lang="en-US" b="1" dirty="0" err="1"/>
              <a:t>dockerfile-nginx</a:t>
            </a:r>
            <a:r>
              <a:rPr lang="en-US" b="1" dirty="0"/>
              <a:t> -t </a:t>
            </a:r>
            <a:r>
              <a:rPr lang="en-US" b="1" dirty="0" err="1"/>
              <a:t>mynginx</a:t>
            </a:r>
            <a:r>
              <a:rPr lang="en-US" b="1" dirty="0"/>
              <a:t> .</a:t>
            </a:r>
          </a:p>
        </p:txBody>
      </p:sp>
    </p:spTree>
    <p:extLst>
      <p:ext uri="{BB962C8B-B14F-4D97-AF65-F5344CB8AC3E}">
        <p14:creationId xmlns:p14="http://schemas.microsoft.com/office/powerpoint/2010/main" val="6876097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4B0465-2186-074C-A375-320E02A548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Say HELLO PRESIDIO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5055D9-DA90-494A-ADD2-0E9934F581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Run the image:</a:t>
            </a:r>
          </a:p>
          <a:p>
            <a:pPr lvl="1"/>
            <a:r>
              <a:rPr lang="en-US" b="1" dirty="0" err="1"/>
              <a:t>docker</a:t>
            </a:r>
            <a:r>
              <a:rPr lang="en-US" b="1" dirty="0"/>
              <a:t> run -d -P --name web1 </a:t>
            </a:r>
            <a:r>
              <a:rPr lang="en-US" b="1" dirty="0" err="1"/>
              <a:t>my_nginx:latest</a:t>
            </a:r>
            <a:endParaRPr lang="en-US" b="1" dirty="0"/>
          </a:p>
          <a:p>
            <a:r>
              <a:rPr lang="en-US" dirty="0"/>
              <a:t>Find the port:</a:t>
            </a:r>
          </a:p>
          <a:p>
            <a:pPr lvl="1"/>
            <a:r>
              <a:rPr lang="en-US" b="1" dirty="0" err="1"/>
              <a:t>docker</a:t>
            </a:r>
            <a:r>
              <a:rPr lang="en-US" b="1" dirty="0"/>
              <a:t> port web1</a:t>
            </a:r>
          </a:p>
          <a:p>
            <a:r>
              <a:rPr lang="en-US" dirty="0"/>
              <a:t>Go to your browser:</a:t>
            </a:r>
          </a:p>
          <a:p>
            <a:pPr lvl="1"/>
            <a:r>
              <a:rPr lang="en-US" b="1" dirty="0"/>
              <a:t>http://localhost:&lt;PORT&gt;</a:t>
            </a:r>
          </a:p>
        </p:txBody>
      </p:sp>
    </p:spTree>
    <p:extLst>
      <p:ext uri="{BB962C8B-B14F-4D97-AF65-F5344CB8AC3E}">
        <p14:creationId xmlns:p14="http://schemas.microsoft.com/office/powerpoint/2010/main" val="42144114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EB6F53-E377-8746-929A-538D79D35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Don’t lose your container, share it.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38CDD6-1D7B-EE4F-8A7B-7810DB940D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Login to </a:t>
            </a:r>
            <a:r>
              <a:rPr lang="en-US" dirty="0" err="1"/>
              <a:t>dockerhub</a:t>
            </a:r>
            <a:endParaRPr lang="en-US" dirty="0"/>
          </a:p>
          <a:p>
            <a:pPr lvl="1"/>
            <a:r>
              <a:rPr lang="en-US" b="1" dirty="0" err="1"/>
              <a:t>docker</a:t>
            </a:r>
            <a:r>
              <a:rPr lang="en-US" b="1" dirty="0"/>
              <a:t> login</a:t>
            </a:r>
          </a:p>
          <a:p>
            <a:r>
              <a:rPr lang="en-US" dirty="0"/>
              <a:t>Use the correct tag in your container:</a:t>
            </a:r>
          </a:p>
          <a:p>
            <a:pPr lvl="1"/>
            <a:r>
              <a:rPr lang="en-US" b="1" dirty="0" err="1"/>
              <a:t>docker</a:t>
            </a:r>
            <a:r>
              <a:rPr lang="en-US" b="1" dirty="0"/>
              <a:t> tag </a:t>
            </a:r>
            <a:r>
              <a:rPr lang="en-US" b="1" dirty="0" err="1"/>
              <a:t>mynginx</a:t>
            </a:r>
            <a:r>
              <a:rPr lang="en-US" b="1" dirty="0"/>
              <a:t> </a:t>
            </a:r>
            <a:r>
              <a:rPr lang="en-US" b="1" i="1" dirty="0" err="1"/>
              <a:t>dockehub_username</a:t>
            </a:r>
            <a:r>
              <a:rPr lang="en-US" b="1" i="1" dirty="0"/>
              <a:t>/</a:t>
            </a:r>
            <a:r>
              <a:rPr lang="en-US" b="1" dirty="0"/>
              <a:t>test_nginx:v1</a:t>
            </a:r>
          </a:p>
          <a:p>
            <a:r>
              <a:rPr lang="en-US" dirty="0"/>
              <a:t>Push your container:</a:t>
            </a:r>
          </a:p>
          <a:p>
            <a:pPr lvl="1"/>
            <a:r>
              <a:rPr lang="en-US" b="1" dirty="0" err="1"/>
              <a:t>docker</a:t>
            </a:r>
            <a:r>
              <a:rPr lang="en-US" b="1" dirty="0"/>
              <a:t> push </a:t>
            </a:r>
            <a:r>
              <a:rPr lang="en-US" b="1" i="1" dirty="0" err="1"/>
              <a:t>dockehub_username</a:t>
            </a:r>
            <a:r>
              <a:rPr lang="en-US" b="1" i="1" dirty="0"/>
              <a:t>/</a:t>
            </a:r>
            <a:r>
              <a:rPr lang="en-US" b="1" dirty="0"/>
              <a:t>test_nginx:v1</a:t>
            </a:r>
          </a:p>
          <a:p>
            <a:r>
              <a:rPr lang="en-US" dirty="0"/>
              <a:t>Delete your image from your hard-drive.</a:t>
            </a:r>
          </a:p>
          <a:p>
            <a:pPr lvl="1"/>
            <a:r>
              <a:rPr lang="en-US" b="1" dirty="0" err="1"/>
              <a:t>docker</a:t>
            </a:r>
            <a:r>
              <a:rPr lang="en-US" b="1" dirty="0"/>
              <a:t> image </a:t>
            </a:r>
            <a:r>
              <a:rPr lang="en-US" b="1" dirty="0" err="1"/>
              <a:t>rm</a:t>
            </a:r>
            <a:r>
              <a:rPr lang="en-US" b="1" dirty="0"/>
              <a:t> </a:t>
            </a:r>
            <a:r>
              <a:rPr lang="en-US" b="1" i="1" dirty="0" err="1"/>
              <a:t>dockehub_username</a:t>
            </a:r>
            <a:r>
              <a:rPr lang="en-US" b="1" i="1" dirty="0"/>
              <a:t> </a:t>
            </a:r>
            <a:r>
              <a:rPr lang="en-US" b="1" dirty="0"/>
              <a:t>/test_nginx:v1</a:t>
            </a:r>
          </a:p>
          <a:p>
            <a:r>
              <a:rPr lang="en-US" dirty="0"/>
              <a:t>Verify the image is not longer present:</a:t>
            </a:r>
          </a:p>
          <a:p>
            <a:pPr lvl="1"/>
            <a:r>
              <a:rPr lang="en-US" b="1" dirty="0" err="1"/>
              <a:t>docker</a:t>
            </a:r>
            <a:r>
              <a:rPr lang="en-US" b="1" dirty="0"/>
              <a:t> images</a:t>
            </a:r>
          </a:p>
          <a:p>
            <a:r>
              <a:rPr lang="en-US" dirty="0"/>
              <a:t>Download the image again:</a:t>
            </a:r>
          </a:p>
          <a:p>
            <a:pPr lvl="1"/>
            <a:r>
              <a:rPr lang="en-US" b="1" dirty="0" err="1"/>
              <a:t>docker</a:t>
            </a:r>
            <a:r>
              <a:rPr lang="en-US" b="1" dirty="0"/>
              <a:t> pull </a:t>
            </a:r>
            <a:r>
              <a:rPr lang="en-US" b="1" i="1" dirty="0" err="1"/>
              <a:t>dockehub_username</a:t>
            </a:r>
            <a:r>
              <a:rPr lang="en-US" b="1" i="1" dirty="0"/>
              <a:t> </a:t>
            </a:r>
            <a:r>
              <a:rPr lang="en-US" b="1" dirty="0"/>
              <a:t>/test_nginx:v1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68850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D61747-2190-E241-B7EE-B81F56880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in a container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8831B6-6A5F-DE40-83F8-B26B02A0C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most common network technique we are going to see is port mapping (NAT).</a:t>
            </a:r>
          </a:p>
          <a:p>
            <a:r>
              <a:rPr lang="en-US" dirty="0"/>
              <a:t>The flag </a:t>
            </a:r>
            <a:r>
              <a:rPr lang="en-US" b="1" dirty="0"/>
              <a:t>-P</a:t>
            </a:r>
            <a:r>
              <a:rPr lang="en-US" dirty="0"/>
              <a:t> will tell the container that publish all ports defined on the image. This will be assigned to random ports.</a:t>
            </a:r>
          </a:p>
          <a:p>
            <a:r>
              <a:rPr lang="en-US" dirty="0"/>
              <a:t>The option </a:t>
            </a:r>
            <a:r>
              <a:rPr lang="en-US" b="1" dirty="0"/>
              <a:t>-p </a:t>
            </a:r>
            <a:r>
              <a:rPr lang="en-US" b="1" dirty="0" err="1"/>
              <a:t>host_port:docker_port</a:t>
            </a:r>
            <a:r>
              <a:rPr lang="en-US" dirty="0"/>
              <a:t>, can be used to statically define a port mapping. Be aware of port conflicts.</a:t>
            </a:r>
          </a:p>
        </p:txBody>
      </p:sp>
    </p:spTree>
    <p:extLst>
      <p:ext uri="{BB962C8B-B14F-4D97-AF65-F5344CB8AC3E}">
        <p14:creationId xmlns:p14="http://schemas.microsoft.com/office/powerpoint/2010/main" val="26958470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E8A639-56D8-7342-A14A-6629F3E88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drivers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7395A5-D6E4-094C-9A5C-6607841253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bridge (default): each container will get an eth0 and a loopback. The default network should be 172.17.0.0/16 but it can be changed with </a:t>
            </a:r>
            <a:r>
              <a:rPr lang="en-US" b="1" dirty="0"/>
              <a:t>–</a:t>
            </a:r>
            <a:r>
              <a:rPr lang="en-US" b="1" dirty="0" err="1"/>
              <a:t>bip</a:t>
            </a:r>
            <a:r>
              <a:rPr lang="en-US" b="1" dirty="0"/>
              <a:t> </a:t>
            </a:r>
            <a:r>
              <a:rPr lang="en-US" dirty="0"/>
              <a:t>option.</a:t>
            </a:r>
            <a:endParaRPr lang="en-US" b="1" dirty="0"/>
          </a:p>
          <a:p>
            <a:r>
              <a:rPr lang="en-US" dirty="0"/>
              <a:t>none: only a loopback, no traffic in or out.</a:t>
            </a:r>
          </a:p>
          <a:p>
            <a:r>
              <a:rPr lang="en-US" dirty="0"/>
              <a:t>host: using the option </a:t>
            </a:r>
            <a:r>
              <a:rPr lang="en-US" b="1" dirty="0"/>
              <a:t>--net host, </a:t>
            </a:r>
            <a:r>
              <a:rPr lang="en-US" dirty="0"/>
              <a:t>the container will share the host network stack.</a:t>
            </a:r>
            <a:endParaRPr lang="en-US" b="1" dirty="0"/>
          </a:p>
          <a:p>
            <a:r>
              <a:rPr lang="en-US" dirty="0"/>
              <a:t>container: using the option </a:t>
            </a:r>
            <a:r>
              <a:rPr lang="en-US" b="1" dirty="0"/>
              <a:t>--net </a:t>
            </a:r>
            <a:r>
              <a:rPr lang="en-US" b="1" dirty="0" err="1"/>
              <a:t>container:id</a:t>
            </a:r>
            <a:r>
              <a:rPr lang="en-US" dirty="0"/>
              <a:t>, the container will share with another container the network stack.</a:t>
            </a:r>
            <a:endParaRPr lang="en-US" b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75685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1B4899-A8FC-A84C-A038-7CD141068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network means to a container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962348-F8BD-4240-8226-1721886969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Is network just a “virtual switch”??</a:t>
            </a:r>
          </a:p>
          <a:p>
            <a:r>
              <a:rPr lang="en-US" dirty="0"/>
              <a:t>Create a new network:</a:t>
            </a:r>
          </a:p>
          <a:p>
            <a:pPr lvl="1"/>
            <a:r>
              <a:rPr lang="en-US" b="1" dirty="0" err="1"/>
              <a:t>docker</a:t>
            </a:r>
            <a:r>
              <a:rPr lang="en-US" b="1" dirty="0"/>
              <a:t> network create </a:t>
            </a:r>
            <a:r>
              <a:rPr lang="en-US" b="1" dirty="0" err="1"/>
              <a:t>my_test</a:t>
            </a:r>
            <a:endParaRPr lang="en-US" b="1" dirty="0"/>
          </a:p>
          <a:p>
            <a:r>
              <a:rPr lang="en-US" dirty="0"/>
              <a:t>Create a container in the new network:</a:t>
            </a:r>
          </a:p>
          <a:p>
            <a:pPr lvl="1"/>
            <a:r>
              <a:rPr lang="en-US" b="1" dirty="0" err="1"/>
              <a:t>docker</a:t>
            </a:r>
            <a:r>
              <a:rPr lang="en-US" b="1" dirty="0"/>
              <a:t> run -d -P --name web3 --net </a:t>
            </a:r>
            <a:r>
              <a:rPr lang="en-US" b="1" dirty="0" err="1"/>
              <a:t>my_test</a:t>
            </a:r>
            <a:r>
              <a:rPr lang="en-US" b="1" dirty="0"/>
              <a:t> </a:t>
            </a:r>
            <a:r>
              <a:rPr lang="en-US" b="1" dirty="0" err="1"/>
              <a:t>nginx</a:t>
            </a:r>
            <a:endParaRPr lang="en-US" b="1" dirty="0"/>
          </a:p>
          <a:p>
            <a:r>
              <a:rPr lang="en-US" dirty="0"/>
              <a:t>Create another container:</a:t>
            </a:r>
          </a:p>
          <a:p>
            <a:pPr lvl="1"/>
            <a:r>
              <a:rPr lang="en-US" b="1" dirty="0" err="1"/>
              <a:t>docker</a:t>
            </a:r>
            <a:r>
              <a:rPr lang="en-US" b="1" dirty="0"/>
              <a:t> run -</a:t>
            </a:r>
            <a:r>
              <a:rPr lang="en-US" b="1" dirty="0" err="1"/>
              <a:t>ti</a:t>
            </a:r>
            <a:r>
              <a:rPr lang="en-US" b="1" dirty="0"/>
              <a:t> --</a:t>
            </a:r>
            <a:r>
              <a:rPr lang="en-US" b="1" dirty="0" err="1"/>
              <a:t>rm</a:t>
            </a:r>
            <a:r>
              <a:rPr lang="en-US" b="1" dirty="0"/>
              <a:t> --name </a:t>
            </a:r>
            <a:r>
              <a:rPr lang="en-US" b="1" dirty="0" err="1"/>
              <a:t>test_node</a:t>
            </a:r>
            <a:r>
              <a:rPr lang="en-US" b="1" dirty="0"/>
              <a:t> --net </a:t>
            </a:r>
            <a:r>
              <a:rPr lang="en-US" b="1" dirty="0" err="1"/>
              <a:t>my_test</a:t>
            </a:r>
            <a:r>
              <a:rPr lang="en-US" b="1" dirty="0"/>
              <a:t> alpine ping web3</a:t>
            </a:r>
          </a:p>
          <a:p>
            <a:r>
              <a:rPr lang="en-US" dirty="0"/>
              <a:t>Did we configure name resolution?</a:t>
            </a:r>
          </a:p>
          <a:p>
            <a:pPr lvl="1"/>
            <a:r>
              <a:rPr lang="en-US" b="1" dirty="0" err="1"/>
              <a:t>docker</a:t>
            </a:r>
            <a:r>
              <a:rPr lang="en-US" b="1" dirty="0"/>
              <a:t> run -</a:t>
            </a:r>
            <a:r>
              <a:rPr lang="en-US" b="1" dirty="0" err="1"/>
              <a:t>ti</a:t>
            </a:r>
            <a:r>
              <a:rPr lang="en-US" b="1" dirty="0"/>
              <a:t> --</a:t>
            </a:r>
            <a:r>
              <a:rPr lang="en-US" b="1" dirty="0" err="1"/>
              <a:t>rm</a:t>
            </a:r>
            <a:r>
              <a:rPr lang="en-US" b="1" dirty="0"/>
              <a:t> --name </a:t>
            </a:r>
            <a:r>
              <a:rPr lang="en-US" b="1" dirty="0" err="1"/>
              <a:t>test_node</a:t>
            </a:r>
            <a:r>
              <a:rPr lang="en-US" b="1" dirty="0"/>
              <a:t> --net </a:t>
            </a:r>
            <a:r>
              <a:rPr lang="en-US" b="1" dirty="0" err="1"/>
              <a:t>my_test</a:t>
            </a:r>
            <a:r>
              <a:rPr lang="en-US" b="1" dirty="0"/>
              <a:t> alpine cat /</a:t>
            </a:r>
            <a:r>
              <a:rPr lang="en-US" b="1" dirty="0" err="1"/>
              <a:t>etc</a:t>
            </a:r>
            <a:r>
              <a:rPr lang="en-US" b="1" dirty="0"/>
              <a:t>/</a:t>
            </a:r>
            <a:r>
              <a:rPr lang="en-US" b="1" dirty="0" err="1"/>
              <a:t>resolv.conf</a:t>
            </a:r>
            <a:endParaRPr lang="en-US" b="1" dirty="0"/>
          </a:p>
          <a:p>
            <a:r>
              <a:rPr lang="en-US" dirty="0"/>
              <a:t>Who is 127.0.0.11?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49121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55A31C-FA78-FB42-8804-3BF14FBC6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for containers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16A4B6-4E05-E748-8D95-7F77DCBA7C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are tree storage types:</a:t>
            </a:r>
          </a:p>
          <a:p>
            <a:pPr lvl="1"/>
            <a:r>
              <a:rPr lang="en-US" dirty="0"/>
              <a:t>Volumes.</a:t>
            </a:r>
          </a:p>
          <a:p>
            <a:pPr lvl="1"/>
            <a:r>
              <a:rPr lang="en-US" dirty="0"/>
              <a:t>Binds.</a:t>
            </a:r>
          </a:p>
          <a:p>
            <a:pPr lvl="1"/>
            <a:r>
              <a:rPr lang="en-US" dirty="0" err="1"/>
              <a:t>Tmpfs</a:t>
            </a:r>
            <a:r>
              <a:rPr lang="en-US" dirty="0"/>
              <a:t>.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ECFC75-2994-A149-8696-0306DCDB01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7184" y="2393512"/>
            <a:ext cx="7150100" cy="341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5791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BD9F51-F3E9-5D4B-962C-7D0ADB2F13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Containers and volumes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5A3403-EF04-1F41-9E21-A16FC2E183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Volumes are specially designated directories within one or more containers that bypass the layered File System to provide persistent or shared data for Docker.</a:t>
            </a:r>
          </a:p>
          <a:p>
            <a:r>
              <a:rPr lang="en-US" dirty="0"/>
              <a:t>The volume exist Docker’s storage directory on the host machine.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DFE32B-B2AD-E54B-A5C2-F0455232B4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10124090" cy="4165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083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27171A-5B2E-2944-8834-727F4FD64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Verify installation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A4F127-DCB7-2041-BEAC-495543B992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docker</a:t>
            </a:r>
            <a:r>
              <a:rPr lang="en-US" dirty="0"/>
              <a:t> --version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D3B6A2-ACF3-5046-9DEB-69A07BB495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846" y="2711669"/>
            <a:ext cx="9844278" cy="2785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7200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3B73D1-7599-654E-9FAD-0BDFEE0E25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Containers and volumes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D3B95C-C70C-5C42-952D-BF355B5D5B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Create a volume.   </a:t>
            </a:r>
          </a:p>
          <a:p>
            <a:pPr lvl="1"/>
            <a:r>
              <a:rPr lang="en-US" dirty="0"/>
              <a:t> </a:t>
            </a:r>
            <a:r>
              <a:rPr lang="en-US" b="1" dirty="0" err="1"/>
              <a:t>docker</a:t>
            </a:r>
            <a:r>
              <a:rPr lang="en-US" b="1" dirty="0"/>
              <a:t> run -</a:t>
            </a:r>
            <a:r>
              <a:rPr lang="en-US" b="1" dirty="0" err="1"/>
              <a:t>ti</a:t>
            </a:r>
            <a:r>
              <a:rPr lang="en-US" b="1" dirty="0"/>
              <a:t> --</a:t>
            </a:r>
            <a:r>
              <a:rPr lang="en-US" b="1" dirty="0" err="1"/>
              <a:t>rm</a:t>
            </a:r>
            <a:r>
              <a:rPr lang="en-US" b="1" dirty="0"/>
              <a:t> -v </a:t>
            </a:r>
            <a:r>
              <a:rPr lang="en-US" b="1" dirty="0" err="1"/>
              <a:t>new_vol</a:t>
            </a:r>
            <a:r>
              <a:rPr lang="en-US" b="1" dirty="0"/>
              <a:t> --name </a:t>
            </a:r>
            <a:r>
              <a:rPr lang="en-US" b="1" dirty="0" err="1"/>
              <a:t>test_volume</a:t>
            </a:r>
            <a:r>
              <a:rPr lang="en-US" b="1" dirty="0"/>
              <a:t> alpine </a:t>
            </a:r>
            <a:r>
              <a:rPr lang="en-US" b="1" dirty="0" err="1"/>
              <a:t>sh</a:t>
            </a:r>
            <a:endParaRPr lang="en-US" b="1" dirty="0"/>
          </a:p>
          <a:p>
            <a:r>
              <a:rPr lang="en-US" dirty="0"/>
              <a:t>Check the new volume inside the container.    </a:t>
            </a:r>
          </a:p>
          <a:p>
            <a:pPr lvl="1"/>
            <a:r>
              <a:rPr lang="en-US" b="1" dirty="0" err="1"/>
              <a:t>df</a:t>
            </a:r>
            <a:r>
              <a:rPr lang="en-US" b="1" dirty="0"/>
              <a:t> –h</a:t>
            </a:r>
          </a:p>
          <a:p>
            <a:r>
              <a:rPr lang="en-US" dirty="0"/>
              <a:t>Create a file on that volume.   </a:t>
            </a:r>
          </a:p>
          <a:p>
            <a:pPr lvl="1"/>
            <a:r>
              <a:rPr lang="en-US" dirty="0"/>
              <a:t> </a:t>
            </a:r>
            <a:r>
              <a:rPr lang="en-US" b="1" dirty="0"/>
              <a:t>echo 'this is a test' &gt;&gt; /</a:t>
            </a:r>
            <a:r>
              <a:rPr lang="en-US" b="1" dirty="0" err="1"/>
              <a:t>new_vol</a:t>
            </a:r>
            <a:r>
              <a:rPr lang="en-US" b="1" dirty="0"/>
              <a:t>/</a:t>
            </a:r>
            <a:r>
              <a:rPr lang="en-US" b="1" dirty="0" err="1"/>
              <a:t>test.txt</a:t>
            </a:r>
            <a:endParaRPr lang="en-US" b="1" dirty="0"/>
          </a:p>
          <a:p>
            <a:r>
              <a:rPr lang="en-US" dirty="0"/>
              <a:t>Create another container with same volume.    </a:t>
            </a:r>
          </a:p>
          <a:p>
            <a:pPr lvl="1"/>
            <a:r>
              <a:rPr lang="en-US" b="1" dirty="0" err="1"/>
              <a:t>docker</a:t>
            </a:r>
            <a:r>
              <a:rPr lang="en-US" b="1" dirty="0"/>
              <a:t> run -it --</a:t>
            </a:r>
            <a:r>
              <a:rPr lang="en-US" b="1" dirty="0" err="1"/>
              <a:t>rm</a:t>
            </a:r>
            <a:r>
              <a:rPr lang="en-US" b="1" dirty="0"/>
              <a:t> --volumes-from </a:t>
            </a:r>
            <a:r>
              <a:rPr lang="en-US" b="1" dirty="0" err="1"/>
              <a:t>test_volume</a:t>
            </a:r>
            <a:r>
              <a:rPr lang="en-US" b="1" dirty="0"/>
              <a:t> --name test_volumne_1 alpine </a:t>
            </a:r>
            <a:r>
              <a:rPr lang="en-US" b="1" dirty="0" err="1"/>
              <a:t>sh</a:t>
            </a:r>
            <a:endParaRPr lang="en-US" b="1" dirty="0"/>
          </a:p>
          <a:p>
            <a:r>
              <a:rPr lang="en-US" dirty="0"/>
              <a:t>Verify the file created in the other container exist.    </a:t>
            </a:r>
          </a:p>
          <a:p>
            <a:pPr lvl="1"/>
            <a:r>
              <a:rPr lang="en-US" dirty="0"/>
              <a:t> </a:t>
            </a:r>
            <a:r>
              <a:rPr lang="en-US" b="1" dirty="0"/>
              <a:t>cat /</a:t>
            </a:r>
            <a:r>
              <a:rPr lang="en-US" b="1" dirty="0" err="1"/>
              <a:t>new_vol</a:t>
            </a:r>
            <a:r>
              <a:rPr lang="en-US" b="1" dirty="0"/>
              <a:t>/</a:t>
            </a:r>
            <a:r>
              <a:rPr lang="en-US" b="1" dirty="0" err="1"/>
              <a:t>test.txt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4212536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43A3D-9665-FC4E-A990-33A73BC27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Containers and bindings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C6314E-085C-484A-9F37-09440C14BA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Bind mounts have limited functionality compared to volumes.</a:t>
            </a:r>
          </a:p>
          <a:p>
            <a:r>
              <a:rPr lang="en-US" dirty="0"/>
              <a:t>When you use a bind mount, a file or directory on the host machine is mounted into a container.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C34E7B-F285-164C-8AAA-9F1A70EEC1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763" y="1690688"/>
            <a:ext cx="11396587" cy="4621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305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B6736E-E47F-494E-A4F0-2E518E5CC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Containers and bindings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C451AE-1A44-FC4F-A9AD-E65BBEFA17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2469"/>
            <a:ext cx="10515600" cy="4684494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Create a directory.    </a:t>
            </a:r>
          </a:p>
          <a:p>
            <a:pPr lvl="1"/>
            <a:r>
              <a:rPr lang="en-US" b="1" dirty="0" err="1"/>
              <a:t>mkdir</a:t>
            </a:r>
            <a:r>
              <a:rPr lang="en-US" b="1" dirty="0"/>
              <a:t> </a:t>
            </a:r>
            <a:r>
              <a:rPr lang="en-US" b="1" dirty="0" err="1"/>
              <a:t>my_bindings</a:t>
            </a:r>
            <a:endParaRPr lang="en-US" b="1" dirty="0"/>
          </a:p>
          <a:p>
            <a:r>
              <a:rPr lang="en-US" dirty="0"/>
              <a:t>Create a file inside the directory.    </a:t>
            </a:r>
          </a:p>
          <a:p>
            <a:pPr lvl="1"/>
            <a:r>
              <a:rPr lang="en-US" b="1" dirty="0"/>
              <a:t>echo "bind test" &gt;&gt; </a:t>
            </a:r>
            <a:r>
              <a:rPr lang="en-US" b="1" dirty="0" err="1"/>
              <a:t>my_bindings</a:t>
            </a:r>
            <a:r>
              <a:rPr lang="en-US" b="1" dirty="0"/>
              <a:t>/</a:t>
            </a:r>
            <a:r>
              <a:rPr lang="en-US" b="1" dirty="0" err="1"/>
              <a:t>test.txt</a:t>
            </a:r>
            <a:endParaRPr lang="en-US" dirty="0"/>
          </a:p>
          <a:p>
            <a:r>
              <a:rPr lang="en-US" dirty="0"/>
              <a:t>Run a container.   </a:t>
            </a:r>
          </a:p>
          <a:p>
            <a:pPr lvl="1"/>
            <a:r>
              <a:rPr lang="en-US" dirty="0"/>
              <a:t> </a:t>
            </a:r>
            <a:r>
              <a:rPr lang="en-US" b="1" dirty="0" err="1"/>
              <a:t>docker</a:t>
            </a:r>
            <a:r>
              <a:rPr lang="en-US" b="1" dirty="0"/>
              <a:t> run -it --</a:t>
            </a:r>
            <a:r>
              <a:rPr lang="en-US" b="1" dirty="0" err="1"/>
              <a:t>rm</a:t>
            </a:r>
            <a:r>
              <a:rPr lang="en-US" b="1" dirty="0"/>
              <a:t> -v </a:t>
            </a:r>
            <a:r>
              <a:rPr lang="en-US" b="1" dirty="0" err="1"/>
              <a:t>my_bindings</a:t>
            </a:r>
            <a:r>
              <a:rPr lang="en-US" b="1" dirty="0"/>
              <a:t>/:/</a:t>
            </a:r>
            <a:r>
              <a:rPr lang="en-US" b="1" dirty="0" err="1"/>
              <a:t>new_vol</a:t>
            </a:r>
            <a:r>
              <a:rPr lang="en-US" b="1" dirty="0"/>
              <a:t> --name test_bind_1 alpine </a:t>
            </a:r>
            <a:r>
              <a:rPr lang="en-US" b="1" dirty="0" err="1"/>
              <a:t>sh</a:t>
            </a:r>
            <a:endParaRPr lang="en-US" b="1" dirty="0"/>
          </a:p>
          <a:p>
            <a:r>
              <a:rPr lang="en-US" dirty="0"/>
              <a:t>Inside the container verify the file.    </a:t>
            </a:r>
          </a:p>
          <a:p>
            <a:pPr lvl="1"/>
            <a:r>
              <a:rPr lang="en-US" b="1" dirty="0"/>
              <a:t>cat </a:t>
            </a:r>
            <a:r>
              <a:rPr lang="en-US" b="1" dirty="0" err="1"/>
              <a:t>new_vol</a:t>
            </a:r>
            <a:r>
              <a:rPr lang="en-US" b="1" dirty="0"/>
              <a:t>/</a:t>
            </a:r>
            <a:r>
              <a:rPr lang="en-US" b="1" dirty="0" err="1"/>
              <a:t>test.txt</a:t>
            </a:r>
            <a:endParaRPr lang="en-US" b="1" dirty="0"/>
          </a:p>
          <a:p>
            <a:r>
              <a:rPr lang="en-US" dirty="0"/>
              <a:t>Edit the file.    </a:t>
            </a:r>
          </a:p>
          <a:p>
            <a:pPr lvl="1"/>
            <a:r>
              <a:rPr lang="en-US" b="1" dirty="0"/>
              <a:t>echo "Another line" &gt;&gt; </a:t>
            </a:r>
            <a:r>
              <a:rPr lang="en-US" b="1" dirty="0" err="1"/>
              <a:t>new_vol</a:t>
            </a:r>
            <a:r>
              <a:rPr lang="en-US" b="1" dirty="0"/>
              <a:t>/</a:t>
            </a:r>
            <a:r>
              <a:rPr lang="en-US" b="1" dirty="0" err="1"/>
              <a:t>test.txt</a:t>
            </a:r>
            <a:endParaRPr lang="en-US" b="1" dirty="0"/>
          </a:p>
          <a:p>
            <a:r>
              <a:rPr lang="en-US" dirty="0"/>
              <a:t>Exit the container.    </a:t>
            </a:r>
          </a:p>
          <a:p>
            <a:pPr lvl="1"/>
            <a:r>
              <a:rPr lang="en-US" b="1" dirty="0"/>
              <a:t>Exit</a:t>
            </a:r>
          </a:p>
          <a:p>
            <a:r>
              <a:rPr lang="en-US" dirty="0"/>
              <a:t>Check the file again.    </a:t>
            </a:r>
          </a:p>
          <a:p>
            <a:pPr lvl="1"/>
            <a:r>
              <a:rPr lang="en-US" b="1" dirty="0"/>
              <a:t>cat </a:t>
            </a:r>
            <a:r>
              <a:rPr lang="en-US" b="1" dirty="0" err="1"/>
              <a:t>my_bindings</a:t>
            </a:r>
            <a:r>
              <a:rPr lang="en-US" b="1" dirty="0"/>
              <a:t>/</a:t>
            </a:r>
            <a:r>
              <a:rPr lang="en-US" b="1" dirty="0" err="1"/>
              <a:t>test.txt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2046934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510D761-1D6D-8C43-85DD-11B11E2A21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8" y="0"/>
            <a:ext cx="121694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2351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41C99D-076D-CD43-8429-B7BC92D50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we care about containers?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3C2CA1-0AFC-4B42-AB32-C48C4765CC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can do everything that containers can do without them?</a:t>
            </a:r>
          </a:p>
          <a:p>
            <a:r>
              <a:rPr lang="en-US" dirty="0"/>
              <a:t>Why we cannot continue doing things in the same way?</a:t>
            </a:r>
          </a:p>
          <a:p>
            <a:r>
              <a:rPr lang="en-US" dirty="0"/>
              <a:t>Why do we need another layer?</a:t>
            </a:r>
          </a:p>
          <a:p>
            <a:r>
              <a:rPr lang="en-US" dirty="0"/>
              <a:t>Why…why…why???</a:t>
            </a:r>
          </a:p>
        </p:txBody>
      </p:sp>
    </p:spTree>
    <p:extLst>
      <p:ext uri="{BB962C8B-B14F-4D97-AF65-F5344CB8AC3E}">
        <p14:creationId xmlns:p14="http://schemas.microsoft.com/office/powerpoint/2010/main" val="2435117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1F0C05-36BE-1443-A043-54691D12F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Developers love containers</a:t>
            </a:r>
          </a:p>
        </p:txBody>
      </p:sp>
      <p:sp>
        <p:nvSpPr>
          <p:cNvPr id="10" name="Left Arrow 9">
            <a:extLst>
              <a:ext uri="{FF2B5EF4-FFF2-40B4-BE49-F238E27FC236}">
                <a16:creationId xmlns:a16="http://schemas.microsoft.com/office/drawing/2014/main" id="{0876F2F8-5BCE-AC41-87F0-1D275B69F53C}"/>
              </a:ext>
            </a:extLst>
          </p:cNvPr>
          <p:cNvSpPr/>
          <p:nvPr/>
        </p:nvSpPr>
        <p:spPr>
          <a:xfrm>
            <a:off x="2500313" y="4729163"/>
            <a:ext cx="978408" cy="48463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Left Arrow 6">
            <a:extLst>
              <a:ext uri="{FF2B5EF4-FFF2-40B4-BE49-F238E27FC236}">
                <a16:creationId xmlns:a16="http://schemas.microsoft.com/office/drawing/2014/main" id="{F75F423A-AAEF-DA4C-9DE5-C3A236655C75}"/>
              </a:ext>
            </a:extLst>
          </p:cNvPr>
          <p:cNvSpPr/>
          <p:nvPr/>
        </p:nvSpPr>
        <p:spPr>
          <a:xfrm>
            <a:off x="2989517" y="4868107"/>
            <a:ext cx="978408" cy="48463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Image</a:t>
            </a:r>
          </a:p>
        </p:txBody>
      </p:sp>
      <p:sp>
        <p:nvSpPr>
          <p:cNvPr id="8" name="Left Arrow 7">
            <a:extLst>
              <a:ext uri="{FF2B5EF4-FFF2-40B4-BE49-F238E27FC236}">
                <a16:creationId xmlns:a16="http://schemas.microsoft.com/office/drawing/2014/main" id="{7D87FF31-74E6-784B-9994-ABD0E14DE8CF}"/>
              </a:ext>
            </a:extLst>
          </p:cNvPr>
          <p:cNvSpPr/>
          <p:nvPr/>
        </p:nvSpPr>
        <p:spPr>
          <a:xfrm>
            <a:off x="2989517" y="3478378"/>
            <a:ext cx="978408" cy="48463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CD/CI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79D4AA7-5DDD-3A44-8059-E499C93DB75F}"/>
              </a:ext>
            </a:extLst>
          </p:cNvPr>
          <p:cNvSpPr txBox="1"/>
          <p:nvPr/>
        </p:nvSpPr>
        <p:spPr>
          <a:xfrm>
            <a:off x="1584960" y="5826094"/>
            <a:ext cx="5440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container (AKA infrastructure) is part of the code</a:t>
            </a: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3FB5595F-55E4-F74A-9FEA-7EB8AF0E63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35480"/>
            <a:ext cx="10515600" cy="3893997"/>
          </a:xfrm>
        </p:spPr>
      </p:pic>
      <p:sp>
        <p:nvSpPr>
          <p:cNvPr id="16" name="Left Arrow 15">
            <a:extLst>
              <a:ext uri="{FF2B5EF4-FFF2-40B4-BE49-F238E27FC236}">
                <a16:creationId xmlns:a16="http://schemas.microsoft.com/office/drawing/2014/main" id="{A2E060CE-DEA7-9548-9373-7243F675BC6A}"/>
              </a:ext>
            </a:extLst>
          </p:cNvPr>
          <p:cNvSpPr/>
          <p:nvPr/>
        </p:nvSpPr>
        <p:spPr>
          <a:xfrm>
            <a:off x="2744915" y="5202518"/>
            <a:ext cx="978408" cy="48463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image</a:t>
            </a:r>
          </a:p>
        </p:txBody>
      </p:sp>
      <p:sp>
        <p:nvSpPr>
          <p:cNvPr id="17" name="Left Arrow 16">
            <a:extLst>
              <a:ext uri="{FF2B5EF4-FFF2-40B4-BE49-F238E27FC236}">
                <a16:creationId xmlns:a16="http://schemas.microsoft.com/office/drawing/2014/main" id="{988FE470-92F0-7349-B823-8BFD9E1438F9}"/>
              </a:ext>
            </a:extLst>
          </p:cNvPr>
          <p:cNvSpPr/>
          <p:nvPr/>
        </p:nvSpPr>
        <p:spPr>
          <a:xfrm>
            <a:off x="2744915" y="4180698"/>
            <a:ext cx="978408" cy="48463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cd/ci</a:t>
            </a:r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93FC12C1-F4CB-4F41-8276-73779B08D52F}"/>
              </a:ext>
            </a:extLst>
          </p:cNvPr>
          <p:cNvSpPr/>
          <p:nvPr/>
        </p:nvSpPr>
        <p:spPr>
          <a:xfrm>
            <a:off x="8397240" y="2148840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cd/ci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33978F-2AA7-824B-9ABA-BF502F2DD7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2527" y="5061350"/>
            <a:ext cx="5852803" cy="582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710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6" grpId="0" animBg="1"/>
      <p:bldP spid="17" grpId="0" animBg="1"/>
      <p:bldP spid="19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9F65FA-4FB0-6546-995E-0AA63F2C13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Git</a:t>
            </a:r>
            <a:r>
              <a:rPr lang="en-US" dirty="0"/>
              <a:t> + Containers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3B8058-B562-FD46-8BEE-9DD1516F84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Every new </a:t>
            </a:r>
            <a:r>
              <a:rPr lang="en-US" b="1" dirty="0" err="1"/>
              <a:t>git</a:t>
            </a:r>
            <a:r>
              <a:rPr lang="en-US" b="1" dirty="0"/>
              <a:t> push </a:t>
            </a:r>
            <a:r>
              <a:rPr lang="en-US" dirty="0"/>
              <a:t>will trigger one or more workflows.</a:t>
            </a:r>
          </a:p>
          <a:p>
            <a:r>
              <a:rPr lang="en-US" dirty="0"/>
              <a:t>That workflow can:</a:t>
            </a:r>
          </a:p>
          <a:p>
            <a:pPr lvl="1"/>
            <a:r>
              <a:rPr lang="en-US" dirty="0"/>
              <a:t>Build the new image.</a:t>
            </a:r>
          </a:p>
          <a:p>
            <a:pPr lvl="1"/>
            <a:r>
              <a:rPr lang="en-US" dirty="0"/>
              <a:t>Push the image to a registry.</a:t>
            </a:r>
          </a:p>
          <a:p>
            <a:pPr lvl="1"/>
            <a:r>
              <a:rPr lang="en-US" dirty="0"/>
              <a:t>Run a container from that image.</a:t>
            </a:r>
          </a:p>
          <a:p>
            <a:pPr lvl="1"/>
            <a:r>
              <a:rPr lang="en-US" dirty="0"/>
              <a:t>Test the container.</a:t>
            </a:r>
          </a:p>
          <a:p>
            <a:pPr lvl="1"/>
            <a:r>
              <a:rPr lang="en-US" dirty="0"/>
              <a:t>Deploy the container to production. (Normally a manual process)</a:t>
            </a:r>
          </a:p>
        </p:txBody>
      </p:sp>
    </p:spTree>
    <p:extLst>
      <p:ext uri="{BB962C8B-B14F-4D97-AF65-F5344CB8AC3E}">
        <p14:creationId xmlns:p14="http://schemas.microsoft.com/office/powerpoint/2010/main" val="32991642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CA48B0-56BA-5B42-AD0F-F972050DC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Git</a:t>
            </a:r>
            <a:r>
              <a:rPr lang="en-US" dirty="0"/>
              <a:t> + Container</a:t>
            </a:r>
          </a:p>
        </p:txBody>
      </p:sp>
      <p:pic>
        <p:nvPicPr>
          <p:cNvPr id="4" name="cd-ci-1.mp4">
            <a:hlinkClick r:id="" action="ppaction://media"/>
            <a:extLst>
              <a:ext uri="{FF2B5EF4-FFF2-40B4-BE49-F238E27FC236}">
                <a16:creationId xmlns:a16="http://schemas.microsoft.com/office/drawing/2014/main" id="{0C3DD56E-8B8F-C54E-A5A4-B8D73BC5A278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130540"/>
            <a:ext cx="12192000" cy="6988540"/>
          </a:xfrm>
        </p:spPr>
      </p:pic>
    </p:spTree>
    <p:extLst>
      <p:ext uri="{BB962C8B-B14F-4D97-AF65-F5344CB8AC3E}">
        <p14:creationId xmlns:p14="http://schemas.microsoft.com/office/powerpoint/2010/main" val="3957739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E315D-CABA-1841-BA78-369CC8EE6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Don’t want to install that is ok.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4A480D-FA3E-8B47-AD66-2BC144AC40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Open your browser and go to: https://</a:t>
            </a:r>
            <a:r>
              <a:rPr lang="en-US" dirty="0" err="1"/>
              <a:t>labs.play</a:t>
            </a:r>
            <a:r>
              <a:rPr lang="en-US" dirty="0"/>
              <a:t>-with-</a:t>
            </a:r>
            <a:r>
              <a:rPr lang="en-US" dirty="0" err="1"/>
              <a:t>docker.com</a:t>
            </a:r>
            <a:r>
              <a:rPr lang="en-US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3234124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E53B9-D1AF-5145-8C4D-B598F407B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 your first container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911039-5E00-714A-B16F-BB01C18757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docker</a:t>
            </a:r>
            <a:r>
              <a:rPr lang="en-US" dirty="0"/>
              <a:t> run </a:t>
            </a:r>
            <a:r>
              <a:rPr lang="en-US" dirty="0" err="1"/>
              <a:t>busybox</a:t>
            </a:r>
            <a:r>
              <a:rPr lang="en-US" dirty="0"/>
              <a:t> echo hello world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D99C06-F79A-824E-BD9C-B8BE85D41E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587" y="2340611"/>
            <a:ext cx="10342180" cy="2252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0017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83F50-7537-3A43-B61E-FF8A06E50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did we just do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E45F49-AADA-C842-A1C8-4554A43177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download the smallest and simplest image from a repo.</a:t>
            </a:r>
          </a:p>
          <a:p>
            <a:r>
              <a:rPr lang="en-US" dirty="0"/>
              <a:t>We executed the command </a:t>
            </a:r>
            <a:r>
              <a:rPr lang="en-US" b="1" dirty="0"/>
              <a:t>hello world.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52463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06E78D-ED23-CE4F-8009-967231703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more useful container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ECC9D2-B38E-F84E-AA21-27FEF809CB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docker</a:t>
            </a:r>
            <a:r>
              <a:rPr lang="en-US" dirty="0"/>
              <a:t> run -it </a:t>
            </a:r>
            <a:r>
              <a:rPr lang="en-US" dirty="0" err="1"/>
              <a:t>ubuntu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F4C2BE-8640-D047-B71D-EA15A6E665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629803"/>
            <a:ext cx="10515600" cy="159839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C1B8188-7610-F84B-B21E-26B32CA9BE5F}"/>
              </a:ext>
            </a:extLst>
          </p:cNvPr>
          <p:cNvSpPr txBox="1"/>
          <p:nvPr/>
        </p:nvSpPr>
        <p:spPr>
          <a:xfrm>
            <a:off x="838200" y="4477407"/>
            <a:ext cx="105156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-</a:t>
            </a:r>
            <a:r>
              <a:rPr lang="en-US" sz="2800" b="1" dirty="0"/>
              <a:t>it</a:t>
            </a:r>
            <a:r>
              <a:rPr lang="en-US" sz="2800" dirty="0"/>
              <a:t> is shorthand for -</a:t>
            </a:r>
            <a:r>
              <a:rPr lang="en-US" sz="2800" dirty="0" err="1"/>
              <a:t>i</a:t>
            </a:r>
            <a:r>
              <a:rPr lang="en-US" sz="2800" dirty="0"/>
              <a:t> -t.</a:t>
            </a:r>
          </a:p>
          <a:p>
            <a:r>
              <a:rPr lang="en-US" sz="2800" dirty="0"/>
              <a:t>	-</a:t>
            </a:r>
            <a:r>
              <a:rPr lang="en-US" sz="2800" dirty="0" err="1"/>
              <a:t>i</a:t>
            </a:r>
            <a:r>
              <a:rPr lang="en-US" sz="2800" dirty="0"/>
              <a:t> tells Docker to connect us to the container's </a:t>
            </a:r>
            <a:r>
              <a:rPr lang="en-US" sz="2800" dirty="0" err="1"/>
              <a:t>stdin</a:t>
            </a:r>
            <a:r>
              <a:rPr lang="en-US" sz="2800" dirty="0"/>
              <a:t>.</a:t>
            </a:r>
          </a:p>
          <a:p>
            <a:r>
              <a:rPr lang="en-US" sz="2800" dirty="0"/>
              <a:t>	-t tells Docker that we want a pseudo-terminal.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Go ahead and try something inside the container.</a:t>
            </a:r>
          </a:p>
        </p:txBody>
      </p:sp>
    </p:spTree>
    <p:extLst>
      <p:ext uri="{BB962C8B-B14F-4D97-AF65-F5344CB8AC3E}">
        <p14:creationId xmlns:p14="http://schemas.microsoft.com/office/powerpoint/2010/main" val="18750215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41CC95-46B0-E149-9797-0CE225543E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few concepts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07A35B-B5FB-6242-B532-8E6C672D60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Images.</a:t>
            </a:r>
          </a:p>
          <a:p>
            <a:r>
              <a:rPr lang="en-US" dirty="0"/>
              <a:t>Volumes.</a:t>
            </a:r>
          </a:p>
          <a:p>
            <a:r>
              <a:rPr lang="en-US" dirty="0"/>
              <a:t>Network.</a:t>
            </a:r>
          </a:p>
          <a:p>
            <a:r>
              <a:rPr lang="en-US" dirty="0"/>
              <a:t>Containers.</a:t>
            </a:r>
          </a:p>
        </p:txBody>
      </p:sp>
    </p:spTree>
    <p:extLst>
      <p:ext uri="{BB962C8B-B14F-4D97-AF65-F5344CB8AC3E}">
        <p14:creationId xmlns:p14="http://schemas.microsoft.com/office/powerpoint/2010/main" val="1038800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76E463-C72B-874A-B316-142211ECE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52D91-077C-7A4F-B549-DF1A92CAFC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an image.</a:t>
            </a:r>
          </a:p>
          <a:p>
            <a:r>
              <a:rPr lang="en-US" dirty="0"/>
              <a:t>What is a layer.</a:t>
            </a:r>
          </a:p>
          <a:p>
            <a:r>
              <a:rPr lang="en-US" dirty="0"/>
              <a:t>The various image namespaces.</a:t>
            </a:r>
          </a:p>
          <a:p>
            <a:r>
              <a:rPr lang="en-US" dirty="0"/>
              <a:t>How to search and download images.</a:t>
            </a:r>
          </a:p>
          <a:p>
            <a:r>
              <a:rPr lang="en-US" dirty="0"/>
              <a:t>Image tags and when to use them.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18627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535</TotalTime>
  <Words>1324</Words>
  <Application>Microsoft Macintosh PowerPoint</Application>
  <PresentationFormat>Widescreen</PresentationFormat>
  <Paragraphs>198</Paragraphs>
  <Slides>37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1" baseType="lpstr">
      <vt:lpstr>Arial</vt:lpstr>
      <vt:lpstr>Calibri</vt:lpstr>
      <vt:lpstr>Calibri Light</vt:lpstr>
      <vt:lpstr>Office Theme</vt:lpstr>
      <vt:lpstr>PowerPoint Presentation</vt:lpstr>
      <vt:lpstr>Docker installation</vt:lpstr>
      <vt:lpstr>Verify installation</vt:lpstr>
      <vt:lpstr>Don’t want to install that is ok.</vt:lpstr>
      <vt:lpstr>Run your first container</vt:lpstr>
      <vt:lpstr>What did we just do</vt:lpstr>
      <vt:lpstr>A more useful container</vt:lpstr>
      <vt:lpstr>A few concepts</vt:lpstr>
      <vt:lpstr>Images</vt:lpstr>
      <vt:lpstr>What is an image</vt:lpstr>
      <vt:lpstr>Object-oriented programming</vt:lpstr>
      <vt:lpstr>How an image looks like</vt:lpstr>
      <vt:lpstr>How can I see my images</vt:lpstr>
      <vt:lpstr>Wait a minute…The image is read-only???!!! </vt:lpstr>
      <vt:lpstr>How do we update an image</vt:lpstr>
      <vt:lpstr>Dockerfile</vt:lpstr>
      <vt:lpstr>Extending Dockerfile</vt:lpstr>
      <vt:lpstr>New Dockefile with processes</vt:lpstr>
      <vt:lpstr>CMD vs ENTRYPOINT</vt:lpstr>
      <vt:lpstr>Overriding parameters</vt:lpstr>
      <vt:lpstr>How do I copy my files</vt:lpstr>
      <vt:lpstr>NGINX image</vt:lpstr>
      <vt:lpstr>Say HELLO PRESIDIO</vt:lpstr>
      <vt:lpstr>Don’t lose your container, share it.</vt:lpstr>
      <vt:lpstr>Network in a container</vt:lpstr>
      <vt:lpstr>Network drivers</vt:lpstr>
      <vt:lpstr>What network means to a container</vt:lpstr>
      <vt:lpstr>Storage for containers</vt:lpstr>
      <vt:lpstr>Containers and volumes</vt:lpstr>
      <vt:lpstr>Containers and volumes</vt:lpstr>
      <vt:lpstr>Containers and bindings</vt:lpstr>
      <vt:lpstr>Containers and bindings</vt:lpstr>
      <vt:lpstr>PowerPoint Presentation</vt:lpstr>
      <vt:lpstr>Why do we care about containers?</vt:lpstr>
      <vt:lpstr>Developers love containers</vt:lpstr>
      <vt:lpstr>Git + Containers</vt:lpstr>
      <vt:lpstr>Git + Container</vt:lpstr>
    </vt:vector>
  </TitlesOfParts>
  <Company/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Roger Gomez</dc:creator>
  <cp:lastModifiedBy>Roger Gomez</cp:lastModifiedBy>
  <cp:revision>33</cp:revision>
  <dcterms:created xsi:type="dcterms:W3CDTF">2018-03-06T21:22:53Z</dcterms:created>
  <dcterms:modified xsi:type="dcterms:W3CDTF">2018-03-14T19:03:49Z</dcterms:modified>
</cp:coreProperties>
</file>